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0" r:id="rId3"/>
    <p:sldId id="273" r:id="rId4"/>
    <p:sldId id="276" r:id="rId5"/>
    <p:sldId id="269" r:id="rId6"/>
    <p:sldId id="270" r:id="rId7"/>
    <p:sldId id="262" r:id="rId8"/>
    <p:sldId id="261" r:id="rId9"/>
    <p:sldId id="268" r:id="rId10"/>
    <p:sldId id="277" r:id="rId11"/>
    <p:sldId id="278" r:id="rId12"/>
    <p:sldId id="266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BBA94"/>
    <a:srgbClr val="416E52"/>
    <a:srgbClr val="CCF4DC"/>
    <a:srgbClr val="223D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52"/>
    <p:restoredTop sz="94643"/>
  </p:normalViewPr>
  <p:slideViewPr>
    <p:cSldViewPr snapToGrid="0">
      <p:cViewPr varScale="1">
        <p:scale>
          <a:sx n="97" d="100"/>
          <a:sy n="97" d="100"/>
        </p:scale>
        <p:origin x="102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низкая мотивация детей к изучению родного языка</c:v>
                </c:pt>
              </c:strCache>
            </c:strRef>
          </c:tx>
          <c:spPr>
            <a:solidFill>
              <a:srgbClr val="7BBA94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25CBB468-11BA-4961-B61D-CF0BD50FB094}" type="VALUE">
                      <a:rPr lang="en-US" smtClean="0"/>
                      <a:pPr/>
                      <a:t>[ЗНАЧЕНИЕ]</a:t>
                    </a:fld>
                    <a:r>
                      <a:rPr lang="en-US" smtClean="0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C-4F07-4E3D-B8B8-1D9ED80EE392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A106E354-E133-41A7-8481-A8E40083CEBD}" type="VALUE">
                      <a:rPr lang="en-US" smtClean="0"/>
                      <a:pPr/>
                      <a:t>[ЗНАЧЕНИЕ]</a:t>
                    </a:fld>
                    <a:r>
                      <a:rPr lang="en-US" smtClean="0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4F07-4E3D-B8B8-1D9ED80EE392}"/>
                </c:ext>
              </c:extLst>
            </c:dLbl>
            <c:dLbl>
              <c:idx val="2"/>
              <c:layout>
                <c:manualLayout>
                  <c:x val="-6.1799093256452988E-3"/>
                  <c:y val="-1.4242993316447348E-2"/>
                </c:manualLayout>
              </c:layout>
              <c:tx>
                <c:rich>
                  <a:bodyPr/>
                  <a:lstStyle/>
                  <a:p>
                    <a:fld id="{F8D67FF5-D5D6-40CC-A2F5-0E3D237AE36F}" type="VALUE">
                      <a:rPr lang="en-US" smtClean="0"/>
                      <a:pPr/>
                      <a:t>[ЗНАЧЕНИЕ]</a:t>
                    </a:fld>
                    <a:r>
                      <a:rPr lang="en-US" dirty="0" smtClean="0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E-4F07-4E3D-B8B8-1D9ED80EE392}"/>
                </c:ext>
              </c:extLst>
            </c:dLbl>
            <c:dLbl>
              <c:idx val="3"/>
              <c:layout>
                <c:manualLayout>
                  <c:x val="1.0643588461545552E-2"/>
                  <c:y val="-4.1426642223860444E-3"/>
                </c:manualLayout>
              </c:layout>
              <c:tx>
                <c:rich>
                  <a:bodyPr/>
                  <a:lstStyle/>
                  <a:p>
                    <a:fld id="{07BFE843-EBAD-4806-8D90-EFD827BDC89A}" type="VALUE">
                      <a:rPr lang="en-US" smtClean="0"/>
                      <a:pPr/>
                      <a:t>[ЗНАЧЕНИЕ]</a:t>
                    </a:fld>
                    <a:r>
                      <a:rPr lang="en-US" dirty="0" smtClean="0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4F07-4E3D-B8B8-1D9ED80EE39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  <c:pt idx="3">
                  <c:v>2025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53</c:v>
                </c:pt>
                <c:pt idx="1">
                  <c:v>58</c:v>
                </c:pt>
                <c:pt idx="2">
                  <c:v>67</c:v>
                </c:pt>
                <c:pt idx="3">
                  <c:v>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F07-4E3D-B8B8-1D9ED80EE39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сокращение общения в семьях на удмуртском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1.2772306153854624E-2"/>
                  <c:y val="-2.0713321111930225E-2"/>
                </c:manualLayout>
              </c:layout>
              <c:tx>
                <c:rich>
                  <a:bodyPr/>
                  <a:lstStyle/>
                  <a:p>
                    <a:fld id="{7E24A9A2-C42F-461B-9739-EEF7E1116322}" type="VALUE">
                      <a:rPr lang="en-US" smtClean="0"/>
                      <a:pPr/>
                      <a:t>[ЗНАЧЕНИЕ]</a:t>
                    </a:fld>
                    <a:r>
                      <a:rPr lang="en-US" dirty="0" smtClean="0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4F07-4E3D-B8B8-1D9ED80EE392}"/>
                </c:ext>
              </c:extLst>
            </c:dLbl>
            <c:dLbl>
              <c:idx val="1"/>
              <c:layout>
                <c:manualLayout>
                  <c:x val="1.6686079583931448E-2"/>
                  <c:y val="-3.7353091094035722E-2"/>
                </c:manualLayout>
              </c:layout>
              <c:tx>
                <c:rich>
                  <a:bodyPr/>
                  <a:lstStyle/>
                  <a:p>
                    <a:fld id="{302BC029-B80A-4E97-84F5-917E5EEE2548}" type="VALUE">
                      <a:rPr lang="en-US" smtClean="0"/>
                      <a:pPr/>
                      <a:t>[ЗНАЧЕНИЕ]</a:t>
                    </a:fld>
                    <a:r>
                      <a:rPr lang="en-US" dirty="0" smtClean="0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4F07-4E3D-B8B8-1D9ED80EE392}"/>
                </c:ext>
              </c:extLst>
            </c:dLbl>
            <c:dLbl>
              <c:idx val="2"/>
              <c:layout>
                <c:manualLayout>
                  <c:x val="3.3303223171448286E-2"/>
                  <c:y val="-5.3341972587284597E-2"/>
                </c:manualLayout>
              </c:layout>
              <c:tx>
                <c:rich>
                  <a:bodyPr/>
                  <a:lstStyle/>
                  <a:p>
                    <a:fld id="{3BEBA2CE-11C7-44A3-942D-A2CCDE5E54E8}" type="VALUE">
                      <a:rPr lang="en-US" smtClean="0"/>
                      <a:pPr/>
                      <a:t>[ЗНАЧЕНИЕ]</a:t>
                    </a:fld>
                    <a:r>
                      <a:rPr lang="en-US" dirty="0" smtClean="0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4F07-4E3D-B8B8-1D9ED80EE392}"/>
                </c:ext>
              </c:extLst>
            </c:dLbl>
            <c:dLbl>
              <c:idx val="3"/>
              <c:layout>
                <c:manualLayout>
                  <c:x val="3.124325339623309E-2"/>
                  <c:y val="-1.5988601119364711E-2"/>
                </c:manualLayout>
              </c:layout>
              <c:tx>
                <c:rich>
                  <a:bodyPr/>
                  <a:lstStyle/>
                  <a:p>
                    <a:fld id="{F0EF3268-40E0-4377-AD85-6DD896AABA2C}" type="VALUE">
                      <a:rPr lang="en-US" smtClean="0"/>
                      <a:pPr/>
                      <a:t>[ЗНАЧЕНИЕ]</a:t>
                    </a:fld>
                    <a:r>
                      <a:rPr lang="en-US" dirty="0" smtClean="0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4F07-4E3D-B8B8-1D9ED80EE39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  <c:pt idx="3">
                  <c:v>2025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64</c:v>
                </c:pt>
                <c:pt idx="1">
                  <c:v>60</c:v>
                </c:pt>
                <c:pt idx="2">
                  <c:v>58</c:v>
                </c:pt>
                <c:pt idx="3">
                  <c:v>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F07-4E3D-B8B8-1D9ED80EE392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сужение языковой среды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3.1449574778443762E-2"/>
                  <c:y val="-1.1846076980575137E-2"/>
                </c:manualLayout>
              </c:layout>
              <c:tx>
                <c:rich>
                  <a:bodyPr/>
                  <a:lstStyle/>
                  <a:p>
                    <a:fld id="{07D03211-E769-46CA-AFF3-F12F6FF8F6B2}" type="VALUE">
                      <a:rPr lang="en-US" smtClean="0"/>
                      <a:pPr/>
                      <a:t>[ЗНАЧЕНИЕ]</a:t>
                    </a:fld>
                    <a:r>
                      <a:rPr lang="en-US" dirty="0" smtClean="0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4F07-4E3D-B8B8-1D9ED80EE392}"/>
                </c:ext>
              </c:extLst>
            </c:dLbl>
            <c:dLbl>
              <c:idx val="1"/>
              <c:layout>
                <c:manualLayout>
                  <c:x val="3.9689453879304261E-2"/>
                  <c:y val="-1.0682244987335528E-2"/>
                </c:manualLayout>
              </c:layout>
              <c:tx>
                <c:rich>
                  <a:bodyPr/>
                  <a:lstStyle/>
                  <a:p>
                    <a:fld id="{7D88EDB5-F6F0-4386-A636-4833C28B4D25}" type="VALUE">
                      <a:rPr lang="en-US" smtClean="0"/>
                      <a:pPr/>
                      <a:t>[ЗНАЧЕНИЕ]</a:t>
                    </a:fld>
                    <a:r>
                      <a:rPr lang="en-US" dirty="0" smtClean="0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4F07-4E3D-B8B8-1D9ED80EE392}"/>
                </c:ext>
              </c:extLst>
            </c:dLbl>
            <c:dLbl>
              <c:idx val="2"/>
              <c:layout>
                <c:manualLayout>
                  <c:x val="2.7329635228013436E-2"/>
                  <c:y val="-2.485598595438988E-2"/>
                </c:manualLayout>
              </c:layout>
              <c:tx>
                <c:rich>
                  <a:bodyPr/>
                  <a:lstStyle/>
                  <a:p>
                    <a:fld id="{042BFDE8-08E4-40A1-8F14-458CAC44A8C5}" type="VALUE">
                      <a:rPr lang="en-US" smtClean="0"/>
                      <a:pPr/>
                      <a:t>[ЗНАЧЕНИЕ]</a:t>
                    </a:fld>
                    <a:r>
                      <a:rPr lang="en-US" dirty="0" smtClean="0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4F07-4E3D-B8B8-1D9ED80EE392}"/>
                </c:ext>
              </c:extLst>
            </c:dLbl>
            <c:dLbl>
              <c:idx val="3"/>
              <c:layout>
                <c:manualLayout>
                  <c:x val="4.3740619635664189E-2"/>
                  <c:y val="-2.8998510093179455E-2"/>
                </c:manualLayout>
              </c:layout>
              <c:tx>
                <c:rich>
                  <a:bodyPr/>
                  <a:lstStyle/>
                  <a:p>
                    <a:fld id="{5CDB6E07-C7EE-427D-AEB1-149F3AEB5E55}" type="VALUE">
                      <a:rPr lang="en-US" smtClean="0"/>
                      <a:pPr/>
                      <a:t>[ЗНАЧЕНИЕ]</a:t>
                    </a:fld>
                    <a:r>
                      <a:rPr lang="en-US" dirty="0" smtClean="0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A-4F07-4E3D-B8B8-1D9ED80EE39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  <c:pt idx="3">
                  <c:v>2025 год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48</c:v>
                </c:pt>
                <c:pt idx="1">
                  <c:v>55</c:v>
                </c:pt>
                <c:pt idx="2">
                  <c:v>50</c:v>
                </c:pt>
                <c:pt idx="3">
                  <c:v>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F07-4E3D-B8B8-1D9ED80EE39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226992688"/>
        <c:axId val="226994656"/>
        <c:axId val="0"/>
      </c:bar3DChart>
      <c:catAx>
        <c:axId val="2269926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26994656"/>
        <c:crosses val="autoZero"/>
        <c:auto val="1"/>
        <c:lblAlgn val="ctr"/>
        <c:lblOffset val="100"/>
        <c:noMultiLvlLbl val="0"/>
      </c:catAx>
      <c:valAx>
        <c:axId val="2269946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269926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lnSpc>
              <a:spcPts val="1000"/>
            </a:lnSpc>
            <a:defRPr sz="1400" b="0" i="0" u="none" strike="noStrike" kern="120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84635C5-FCA9-26DF-5D32-5CCE8694F7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483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F589E4-5831-AFDC-47BE-743C515AFD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3EABC2C-E6B4-46FD-1ED4-A2F6531B01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84D10A5-49BA-A664-3725-409B8F0AD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17.04.2026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D461069-0A12-C7EE-B5ED-695E887AC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C6B5E0-7350-AF31-3E4B-345018FF6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9349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C384937-372D-CF4A-35AE-F7E0E3541F8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A569A52-B188-3921-C35B-1922E4C1C2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6516F74-4228-FA6A-8E45-84FF7B697F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17.04.2026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B165BC8-2EDE-962E-07C3-DF9ECC4D6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4C0D6B2-145F-DE2A-08F4-307F6296A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89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A8BDAF7-D789-9924-F7E2-473A050288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110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25C2D5-FA22-E812-4591-77CBD3C8D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71473AD-DC66-3B2E-93EB-89F5DA5672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37D6B21-D205-A0BA-F620-6C9C4754B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17.04.2026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F89815C-6DA9-6AD4-6640-AFC55B58E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459CBAC-CAF3-1E08-0277-C114EAC07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0644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F302CA-BCE6-204F-5296-15671A814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E8F07F2-9DCA-7377-639F-522541F9C7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3827CBD-AA54-1060-AD7E-326D2C8F52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9910FD9-E3E6-0FAB-3D4B-226CBC349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17.04.2026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4ECF9EC-0A30-6598-E47F-B302DF2F9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9020569-211C-F685-DEC2-8B87BA27C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6095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2793C1-B246-36D0-EDDB-D51B356B7A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BC1FD1B-3EF6-6FCB-9ECF-AA987498FD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B1F747E-0A9C-2C44-5CA0-668C83CCC6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755796B-5A95-FEFC-7978-BBE952C4AA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56ED21E-9273-A134-44BA-51FA00F988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9269D8B-E202-66AC-101F-1F92401E11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17.04.2026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C95F870-D8D0-B9C6-1F5B-FBAA26143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D61C8DE-1161-FBE6-0D42-B96AEC66D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171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F687BF-7686-7D52-D910-341FC42C43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05BFD85-E2D1-A821-C037-2E07DDD5F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17.04.2026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C25C8E2-288A-E8D1-E849-D678E346F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8F3CFD3-F539-8E99-AC21-6C034D8D8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4510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A54234D-4CA6-9C9A-5636-14B6BDA5D7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17.04.2026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BA62266-7C8F-A7CC-DC93-E5F5AC6CFA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69B774A-9F02-D3B2-99D9-6ADA05CD2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7952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995BF9-E6B7-2B03-1DF3-77195A93B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BB0D3F3-B8FA-52BD-09EF-6F7280BDCD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159449D-02C6-31EA-A43A-4D3C0D9FE5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CF154D6-49F5-E241-F2A3-67689F2AC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17.04.2026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01E91FC-FC5F-6F64-770E-A84D9D79E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B4D0086-42AD-F28F-65C3-789CC4274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43191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8A6973-BFC9-450B-52B1-516773B97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F87CF72-9310-95C5-F18E-AF2E57A5C2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D603BB2-E681-E3BB-DFCC-5D66A417FA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C5079F3-69B3-351A-1996-60B53087DA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17.04.2026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D38989E-F776-9B1C-FA9F-29B56AE16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1BAD0D2-48E5-70C4-81FD-A9AA96C47D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7252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8067C1-EFAA-9A1C-1C17-CBD861503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AC44FD5-781B-46B9-DF39-DB83DF77AE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82227A4-08E8-2FA4-92CE-2D52DE709D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2FE27E-E305-E64C-9236-CE2CB3B46A7E}" type="datetimeFigureOut">
              <a:rPr lang="ru-RU" smtClean="0"/>
              <a:t>17.04.2026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0F2E730-C714-7D56-E243-1659899B20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513A199-714B-83F3-9F1E-C352845C68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5745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3" Type="http://schemas.openxmlformats.org/officeDocument/2006/relationships/image" Target="../media/image81.png"/><Relationship Id="rId7" Type="http://schemas.openxmlformats.org/officeDocument/2006/relationships/image" Target="../media/image85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png"/><Relationship Id="rId5" Type="http://schemas.openxmlformats.org/officeDocument/2006/relationships/image" Target="../media/image83.jpeg"/><Relationship Id="rId10" Type="http://schemas.openxmlformats.org/officeDocument/2006/relationships/image" Target="../media/image88.png"/><Relationship Id="rId4" Type="http://schemas.openxmlformats.org/officeDocument/2006/relationships/image" Target="../media/image82.png"/><Relationship Id="rId9" Type="http://schemas.openxmlformats.org/officeDocument/2006/relationships/image" Target="../media/image8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26" Type="http://schemas.openxmlformats.org/officeDocument/2006/relationships/image" Target="../media/image27.png"/><Relationship Id="rId39" Type="http://schemas.openxmlformats.org/officeDocument/2006/relationships/image" Target="../media/image40.png"/><Relationship Id="rId3" Type="http://schemas.openxmlformats.org/officeDocument/2006/relationships/image" Target="../media/image4.png"/><Relationship Id="rId21" Type="http://schemas.openxmlformats.org/officeDocument/2006/relationships/image" Target="../media/image22.png"/><Relationship Id="rId34" Type="http://schemas.openxmlformats.org/officeDocument/2006/relationships/image" Target="../media/image35.png"/><Relationship Id="rId42" Type="http://schemas.openxmlformats.org/officeDocument/2006/relationships/image" Target="../media/image43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5" Type="http://schemas.openxmlformats.org/officeDocument/2006/relationships/image" Target="../media/image26.png"/><Relationship Id="rId33" Type="http://schemas.openxmlformats.org/officeDocument/2006/relationships/image" Target="../media/image34.png"/><Relationship Id="rId38" Type="http://schemas.openxmlformats.org/officeDocument/2006/relationships/image" Target="../media/image39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29" Type="http://schemas.openxmlformats.org/officeDocument/2006/relationships/image" Target="../media/image30.png"/><Relationship Id="rId41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24" Type="http://schemas.openxmlformats.org/officeDocument/2006/relationships/image" Target="../media/image25.png"/><Relationship Id="rId32" Type="http://schemas.openxmlformats.org/officeDocument/2006/relationships/image" Target="../media/image33.png"/><Relationship Id="rId37" Type="http://schemas.openxmlformats.org/officeDocument/2006/relationships/image" Target="../media/image38.png"/><Relationship Id="rId40" Type="http://schemas.openxmlformats.org/officeDocument/2006/relationships/image" Target="../media/image41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28" Type="http://schemas.openxmlformats.org/officeDocument/2006/relationships/image" Target="../media/image29.png"/><Relationship Id="rId36" Type="http://schemas.openxmlformats.org/officeDocument/2006/relationships/image" Target="../media/image37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31" Type="http://schemas.openxmlformats.org/officeDocument/2006/relationships/image" Target="../media/image32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image" Target="../media/image23.png"/><Relationship Id="rId27" Type="http://schemas.openxmlformats.org/officeDocument/2006/relationships/image" Target="../media/image28.png"/><Relationship Id="rId30" Type="http://schemas.openxmlformats.org/officeDocument/2006/relationships/image" Target="../media/image31.png"/><Relationship Id="rId35" Type="http://schemas.openxmlformats.org/officeDocument/2006/relationships/image" Target="../media/image3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54.jpeg"/><Relationship Id="rId3" Type="http://schemas.openxmlformats.org/officeDocument/2006/relationships/image" Target="../media/image45.jpeg"/><Relationship Id="rId7" Type="http://schemas.openxmlformats.org/officeDocument/2006/relationships/image" Target="../media/image48.png"/><Relationship Id="rId12" Type="http://schemas.openxmlformats.org/officeDocument/2006/relationships/image" Target="../media/image53.png"/><Relationship Id="rId2" Type="http://schemas.openxmlformats.org/officeDocument/2006/relationships/image" Target="../media/image44.png"/><Relationship Id="rId16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11" Type="http://schemas.openxmlformats.org/officeDocument/2006/relationships/image" Target="../media/image52.jpg"/><Relationship Id="rId5" Type="http://schemas.openxmlformats.org/officeDocument/2006/relationships/image" Target="../media/image17.png"/><Relationship Id="rId15" Type="http://schemas.openxmlformats.org/officeDocument/2006/relationships/image" Target="../media/image56.jpeg"/><Relationship Id="rId10" Type="http://schemas.openxmlformats.org/officeDocument/2006/relationships/image" Target="../media/image51.jpeg"/><Relationship Id="rId4" Type="http://schemas.openxmlformats.org/officeDocument/2006/relationships/image" Target="../media/image46.jpeg"/><Relationship Id="rId9" Type="http://schemas.openxmlformats.org/officeDocument/2006/relationships/image" Target="../media/image50.png"/><Relationship Id="rId14" Type="http://schemas.openxmlformats.org/officeDocument/2006/relationships/image" Target="../media/image5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image" Target="../media/image59.png"/><Relationship Id="rId7" Type="http://schemas.openxmlformats.org/officeDocument/2006/relationships/image" Target="../media/image63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image" Target="../media/image61.jpeg"/><Relationship Id="rId10" Type="http://schemas.openxmlformats.org/officeDocument/2006/relationships/image" Target="../media/image66.png"/><Relationship Id="rId4" Type="http://schemas.openxmlformats.org/officeDocument/2006/relationships/image" Target="../media/image60.jpeg"/><Relationship Id="rId9" Type="http://schemas.openxmlformats.org/officeDocument/2006/relationships/image" Target="../media/image6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jpeg"/><Relationship Id="rId13" Type="http://schemas.openxmlformats.org/officeDocument/2006/relationships/image" Target="../media/image79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openxmlformats.org/officeDocument/2006/relationships/image" Target="../media/image78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png"/><Relationship Id="rId11" Type="http://schemas.openxmlformats.org/officeDocument/2006/relationships/image" Target="../media/image77.jpeg"/><Relationship Id="rId5" Type="http://schemas.microsoft.com/office/2007/relationships/hdphoto" Target="../media/hdphoto2.wdp"/><Relationship Id="rId10" Type="http://schemas.microsoft.com/office/2007/relationships/hdphoto" Target="../media/hdphoto4.wdp"/><Relationship Id="rId4" Type="http://schemas.openxmlformats.org/officeDocument/2006/relationships/image" Target="../media/image73.png"/><Relationship Id="rId9" Type="http://schemas.openxmlformats.org/officeDocument/2006/relationships/image" Target="../media/image7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CD9AF3-45E6-0B89-FB25-FE7E79DD50DB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445839" y="1778143"/>
            <a:ext cx="11246111" cy="23876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Этнокультурная компетентность педагога: сущность, структура и новая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миссия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2B2353F-00CB-9D10-1EDC-3804737F25D4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541496" y="4696870"/>
            <a:ext cx="10612373" cy="1188816"/>
          </a:xfrm>
        </p:spPr>
        <p:txBody>
          <a:bodyPr>
            <a:noAutofit/>
          </a:bodyPr>
          <a:lstStyle/>
          <a:p>
            <a:pPr marL="0" indent="0" algn="r">
              <a:buNone/>
            </a:pPr>
            <a:r>
              <a:rPr lang="ru-RU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Ураськина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Надежда Ивановна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marL="0" indent="0" algn="r">
              <a:spcBef>
                <a:spcPts val="0"/>
              </a:spcBef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иректор Научно-исследовательского института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национального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Удмуртской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Республики,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кандидат педагогических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наук</a:t>
            </a:r>
          </a:p>
        </p:txBody>
      </p:sp>
    </p:spTree>
    <p:extLst>
      <p:ext uri="{BB962C8B-B14F-4D97-AF65-F5344CB8AC3E}">
        <p14:creationId xmlns:p14="http://schemas.microsoft.com/office/powerpoint/2010/main" val="317070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86116" y="348243"/>
            <a:ext cx="67678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НАУЧНО-МЕТОДИЧЕСКИЕ РЕШЕНИЯ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6002" y="3477413"/>
            <a:ext cx="1616293" cy="2255293"/>
          </a:xfrm>
          <a:prstGeom prst="rect">
            <a:avLst/>
          </a:prstGeom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21594000" rev="0"/>
            </a:camera>
            <a:lightRig rig="threePt" dir="t">
              <a:rot lat="0" lon="0" rev="2700000"/>
            </a:lightRig>
          </a:scene3d>
          <a:sp3d>
            <a:bevelT w="63500" h="50800" prst="riblet"/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7736" y="3460108"/>
            <a:ext cx="1547143" cy="2272598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63500" h="50800" prst="riblet"/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5624" y="1537056"/>
            <a:ext cx="1652801" cy="2230095"/>
          </a:xfrm>
          <a:prstGeom prst="rect">
            <a:avLst/>
          </a:prstGeom>
          <a:ln>
            <a:solidFill>
              <a:srgbClr val="FD8921"/>
            </a:solidFill>
          </a:ln>
          <a:scene3d>
            <a:camera prst="orthographicFront"/>
            <a:lightRig rig="threePt" dir="t"/>
          </a:scene3d>
          <a:sp3d>
            <a:bevelT w="63500" h="50800" prst="riblet"/>
          </a:sp3d>
        </p:spPr>
      </p:pic>
      <p:pic>
        <p:nvPicPr>
          <p:cNvPr id="12" name="Picture 2" descr="https://sun9-78.userapi.com/s/v1/ig2/JmAGXnvz1zNAVbm_mMNFsav11ir1oG4P9CdI4RlpJ9VceAETh1EV3oPFSJfBKe6cWxf3MSeEUD5k8ZhRrdObKkgo.jpg?quality=95&amp;as=32x24,48x36,72x54,108x81,160x120,240x180,360x270,480x360,540x405,640x480,720x540,1080x810,1280x960,1440x1080,2048x1536&amp;from=bu&amp;u=CpHJH3qIJpp9KruYcH5BuRpPrueyA8HbopP_kE166-8&amp;cs=2048x0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02"/>
          <a:stretch/>
        </p:blipFill>
        <p:spPr bwMode="auto">
          <a:xfrm>
            <a:off x="2837736" y="962603"/>
            <a:ext cx="3573126" cy="2269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582" y="1076787"/>
            <a:ext cx="1543407" cy="238332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1692" y="2480970"/>
            <a:ext cx="1511093" cy="233416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468503" y="2018072"/>
            <a:ext cx="1594310" cy="232384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867203" y="2864428"/>
            <a:ext cx="1539079" cy="223487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390781" y="3854047"/>
            <a:ext cx="1414202" cy="2092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292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50142" y="613715"/>
            <a:ext cx="56043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НОВАЯ МИССИЯ ПЕДАГОГА</a:t>
            </a:r>
            <a:endParaRPr lang="ru-RU" sz="28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91272" y="1572847"/>
            <a:ext cx="10452285" cy="23391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lnSpc>
                <a:spcPct val="150000"/>
              </a:lnSpc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сохраняет единство народов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России</a:t>
            </a:r>
          </a:p>
          <a:p>
            <a:pPr marL="342900" indent="-342900">
              <a:lnSpc>
                <a:spcPct val="150000"/>
              </a:lnSpc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развивает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культурную идентичность каждого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ребёнка </a:t>
            </a:r>
          </a:p>
          <a:p>
            <a:pPr marL="342900" indent="-342900">
              <a:lnSpc>
                <a:spcPct val="150000"/>
              </a:lnSpc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транслирует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традиционные духовно-нравственные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ценности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428143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D27C241-D34D-79CD-D298-1FE6781D898B}"/>
              </a:ext>
            </a:extLst>
          </p:cNvPr>
          <p:cNvSpPr txBox="1"/>
          <p:nvPr/>
        </p:nvSpPr>
        <p:spPr>
          <a:xfrm>
            <a:off x="176409" y="483048"/>
            <a:ext cx="88004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Казенное научное учреждение Удмуртской Республики </a:t>
            </a:r>
            <a:b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Научно-исследовательский институт национального образования»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DDBB851-B9F2-7537-2D23-5431942435E4}"/>
              </a:ext>
            </a:extLst>
          </p:cNvPr>
          <p:cNvSpPr txBox="1"/>
          <p:nvPr/>
        </p:nvSpPr>
        <p:spPr>
          <a:xfrm>
            <a:off x="860612" y="1793036"/>
            <a:ext cx="457200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Сайт:</a:t>
            </a:r>
            <a:r>
              <a:rPr lang="en-US" sz="21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www.udmniino.ru</a:t>
            </a:r>
            <a:endParaRPr lang="ru-RU" sz="21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E-mail:</a:t>
            </a:r>
            <a:r>
              <a:rPr lang="en-US" sz="21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niino@podved-mo.udmr.ru</a:t>
            </a:r>
            <a:endParaRPr lang="ru-RU" sz="21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2E7DF5-A00E-8276-5530-7CEC94A0F80A}"/>
              </a:ext>
            </a:extLst>
          </p:cNvPr>
          <p:cNvSpPr txBox="1"/>
          <p:nvPr/>
        </p:nvSpPr>
        <p:spPr>
          <a:xfrm>
            <a:off x="860611" y="2588012"/>
            <a:ext cx="614978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Адрес: 426051, Удмуртская Республика, г. Ижевск, ул. </a:t>
            </a: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 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Горького, </a:t>
            </a: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 73</a:t>
            </a:r>
            <a:endParaRPr lang="ru-RU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51622" y="3660458"/>
            <a:ext cx="5957888" cy="992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  <a:p>
            <a:pPr algn="ctr"/>
            <a:r>
              <a:rPr lang="ru-RU" alt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Тау </a:t>
            </a:r>
            <a:r>
              <a:rPr lang="ru-RU" altLang="ru-RU" sz="24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кылзэмдылы</a:t>
            </a:r>
            <a:r>
              <a:rPr lang="ru-RU" altLang="ru-RU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pPr algn="ctr"/>
            <a:endParaRPr lang="ru-RU" sz="105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561" y="4707649"/>
            <a:ext cx="736687" cy="1012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541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2200760" y="1010283"/>
            <a:ext cx="5803072" cy="385894"/>
          </a:xfrm>
          <a:prstGeom prst="roundRect">
            <a:avLst/>
          </a:prstGeom>
          <a:solidFill>
            <a:srgbClr val="CCF4D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МОНИТОРИНГОВЫЕ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</a:t>
            </a:r>
            <a:endParaRPr lang="ru-RU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342968" y="1735740"/>
            <a:ext cx="3470787" cy="421462"/>
          </a:xfrm>
          <a:prstGeom prst="roundRect">
            <a:avLst/>
          </a:prstGeom>
          <a:solidFill>
            <a:srgbClr val="CCF4D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КЛЮЧЕВЫЕ ПРОБЛЕМЫ</a:t>
            </a:r>
            <a:endParaRPr lang="ru-RU" sz="1200" b="1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Стрелка вниз 10"/>
          <p:cNvSpPr/>
          <p:nvPr/>
        </p:nvSpPr>
        <p:spPr>
          <a:xfrm>
            <a:off x="4944331" y="1407510"/>
            <a:ext cx="168443" cy="297234"/>
          </a:xfrm>
          <a:prstGeom prst="downArrow">
            <a:avLst/>
          </a:prstGeom>
          <a:solidFill>
            <a:srgbClr val="416E5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1675671910"/>
              </p:ext>
            </p:extLst>
          </p:nvPr>
        </p:nvGraphicFramePr>
        <p:xfrm>
          <a:off x="2200760" y="2335679"/>
          <a:ext cx="6165139" cy="35666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905495" y="241911"/>
            <a:ext cx="77370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УЧЕБНО-МЕТОДИЧЕСКИЕ КОМПЛЕКСЫ ЕСТЬ, А ЯЗЫК УХОДИТ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8841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71307" y="1057131"/>
            <a:ext cx="727460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тнокультурная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компетентность педагога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</a:p>
          <a:p>
            <a:pPr algn="ctr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интегральное свойство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личности,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готовность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реализовать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знания о разных культурах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успешной педагогической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809735" y="2735618"/>
            <a:ext cx="4554626" cy="710407"/>
          </a:xfrm>
          <a:prstGeom prst="roundRect">
            <a:avLst/>
          </a:prstGeom>
          <a:solidFill>
            <a:srgbClr val="CCF4DC"/>
          </a:solidFill>
          <a:ln>
            <a:solidFill>
              <a:srgbClr val="416E52"/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СУЩНОСТЬ </a:t>
            </a:r>
            <a:b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ЭТНОКУЛЬТУРНОЙ КОМПЕТЕНТНОСТИ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59045" y="4817941"/>
            <a:ext cx="3149407" cy="710407"/>
          </a:xfrm>
          <a:prstGeom prst="roundRect">
            <a:avLst/>
          </a:prstGeom>
          <a:solidFill>
            <a:srgbClr val="CCF4DC"/>
          </a:solidFill>
          <a:ln>
            <a:solidFill>
              <a:srgbClr val="416E52"/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Понимать «Другого»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равноправного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субъекта</a:t>
            </a:r>
            <a:endParaRPr lang="ru-RU" sz="1600" b="1" dirty="0">
              <a:solidFill>
                <a:srgbClr val="CCF4DC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249266" y="4852747"/>
            <a:ext cx="2969342" cy="710407"/>
          </a:xfrm>
          <a:prstGeom prst="roundRect">
            <a:avLst/>
          </a:prstGeom>
          <a:solidFill>
            <a:srgbClr val="CCF4DC"/>
          </a:solidFill>
          <a:ln>
            <a:solidFill>
              <a:srgbClr val="416E52"/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Превращать различия </a:t>
            </a:r>
            <a:b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барьера в ресурс развития 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48148" y="4791134"/>
            <a:ext cx="2881648" cy="710407"/>
          </a:xfrm>
          <a:prstGeom prst="roundRect">
            <a:avLst/>
          </a:prstGeom>
          <a:solidFill>
            <a:srgbClr val="CCF4DC"/>
          </a:solidFill>
          <a:ln>
            <a:solidFill>
              <a:srgbClr val="416E52"/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Осознавать себя носителем определённой культуры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5" name="Прямая со стрелкой 24"/>
          <p:cNvCxnSpPr>
            <a:stCxn id="8" idx="2"/>
          </p:cNvCxnSpPr>
          <p:nvPr/>
        </p:nvCxnSpPr>
        <p:spPr>
          <a:xfrm>
            <a:off x="5087048" y="3446025"/>
            <a:ext cx="570764" cy="1357766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8" idx="2"/>
          </p:cNvCxnSpPr>
          <p:nvPr/>
        </p:nvCxnSpPr>
        <p:spPr>
          <a:xfrm>
            <a:off x="5087048" y="3446025"/>
            <a:ext cx="4656352" cy="1431044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8" idx="2"/>
          </p:cNvCxnSpPr>
          <p:nvPr/>
        </p:nvCxnSpPr>
        <p:spPr>
          <a:xfrm flipH="1">
            <a:off x="2087592" y="3446025"/>
            <a:ext cx="2999456" cy="1307966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1156769" y="442135"/>
            <a:ext cx="76372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ПРОСТО ЗНАНИЕ ТРАДИЦИЙ, А СПОСОБНОСТЬ К ДИАЛОГУ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2264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3283974" y="1406014"/>
            <a:ext cx="4689987" cy="840476"/>
          </a:xfrm>
          <a:prstGeom prst="roundRect">
            <a:avLst/>
          </a:prstGeom>
          <a:solidFill>
            <a:srgbClr val="CCF4DC"/>
          </a:solidFill>
          <a:ln>
            <a:solidFill>
              <a:srgbClr val="416E52"/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СТРУКТУРНЫЕ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КОМПОНЕНТЫ </a:t>
            </a:r>
            <a:b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ЭТНОКУЛЬТУРНОЙ КОМПЕТЕНТНОСТИ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054263" y="4148231"/>
            <a:ext cx="3149407" cy="710407"/>
          </a:xfrm>
          <a:prstGeom prst="roundRect">
            <a:avLst/>
          </a:prstGeom>
          <a:solidFill>
            <a:srgbClr val="CCF4DC"/>
          </a:solidFill>
          <a:ln>
            <a:solidFill>
              <a:srgbClr val="416E52"/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КОГНИТИВНЫЙ</a:t>
            </a:r>
            <a:endParaRPr lang="ru-RU" sz="1400" b="1" dirty="0">
              <a:solidFill>
                <a:srgbClr val="CCF4DC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714020" y="4148231"/>
            <a:ext cx="2969342" cy="710407"/>
          </a:xfrm>
          <a:prstGeom prst="roundRect">
            <a:avLst/>
          </a:prstGeom>
          <a:solidFill>
            <a:srgbClr val="CCF4DC"/>
          </a:solidFill>
          <a:ln>
            <a:solidFill>
              <a:srgbClr val="416E52"/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ДЕЯТЕЛЬНОСТНО-КОММУНИКАТИВНЫЙ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62264" y="4123521"/>
            <a:ext cx="2995335" cy="710407"/>
          </a:xfrm>
          <a:prstGeom prst="roundRect">
            <a:avLst/>
          </a:prstGeom>
          <a:solidFill>
            <a:srgbClr val="CCF4DC"/>
          </a:solidFill>
          <a:ln>
            <a:solidFill>
              <a:srgbClr val="416E52"/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ЛИЧНОСТНО-РЕФЛЕКСИВНЫЙ</a:t>
            </a:r>
            <a:endParaRPr lang="ru-RU" sz="1400" b="1" dirty="0">
              <a:solidFill>
                <a:srgbClr val="CCF4DC"/>
              </a:solidFill>
            </a:endParaRPr>
          </a:p>
        </p:txBody>
      </p:sp>
      <p:cxnSp>
        <p:nvCxnSpPr>
          <p:cNvPr id="25" name="Прямая со стрелкой 24"/>
          <p:cNvCxnSpPr>
            <a:stCxn id="8" idx="2"/>
            <a:endCxn id="10" idx="0"/>
          </p:cNvCxnSpPr>
          <p:nvPr/>
        </p:nvCxnSpPr>
        <p:spPr>
          <a:xfrm flipH="1">
            <a:off x="5628967" y="2246490"/>
            <a:ext cx="1" cy="1901741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8" idx="2"/>
            <a:endCxn id="11" idx="0"/>
          </p:cNvCxnSpPr>
          <p:nvPr/>
        </p:nvCxnSpPr>
        <p:spPr>
          <a:xfrm>
            <a:off x="5628968" y="2246490"/>
            <a:ext cx="3569723" cy="1901741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8" idx="2"/>
          </p:cNvCxnSpPr>
          <p:nvPr/>
        </p:nvCxnSpPr>
        <p:spPr>
          <a:xfrm flipH="1">
            <a:off x="2006290" y="2246490"/>
            <a:ext cx="3622678" cy="1893019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1156769" y="442135"/>
            <a:ext cx="76404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ТРИ КОМПОНЕНТА -- ТРИ ЗОНЫ ДЛЯ МЕТОДИЧЕСКОЙ РАБОТЫ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6480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879699" y="439859"/>
            <a:ext cx="70470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НАУЧНО-МЕТОДИЧЕСКИЕ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РЕШЕНИЯ</a:t>
            </a:r>
            <a:r>
              <a:rPr lang="ru-RU" sz="2000" b="1" spc="-3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000" b="1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6592" y="1101466"/>
            <a:ext cx="918345" cy="121023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886" y="2753347"/>
            <a:ext cx="876028" cy="124804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7390" y="2920549"/>
            <a:ext cx="868048" cy="122547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52624" y="3003700"/>
            <a:ext cx="871719" cy="123205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84504" y="3109666"/>
            <a:ext cx="857326" cy="122139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94738" y="3237106"/>
            <a:ext cx="815178" cy="116400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57953" y="3331898"/>
            <a:ext cx="813703" cy="116190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25387" y="3410283"/>
            <a:ext cx="877820" cy="1177176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61715" y="3377153"/>
            <a:ext cx="890271" cy="1183236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560798" y="3217880"/>
            <a:ext cx="892167" cy="1183235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489476" y="2996428"/>
            <a:ext cx="899801" cy="1190830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416934" y="2879643"/>
            <a:ext cx="905499" cy="1200917"/>
          </a:xfrm>
          <a:prstGeom prst="rect">
            <a:avLst/>
          </a:prstGeom>
          <a:ln>
            <a:solidFill>
              <a:srgbClr val="92D050"/>
            </a:solidFill>
          </a:ln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388860" y="2689755"/>
            <a:ext cx="897802" cy="120091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341976" y="2530450"/>
            <a:ext cx="905731" cy="121412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50833" y="1133251"/>
            <a:ext cx="911873" cy="1370040"/>
          </a:xfrm>
          <a:prstGeom prst="rect">
            <a:avLst/>
          </a:prstGeom>
          <a:solidFill>
            <a:srgbClr val="92D050"/>
          </a:solidFill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109882" y="1312870"/>
            <a:ext cx="819952" cy="1192618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879700" y="1513986"/>
            <a:ext cx="782920" cy="1121470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048409" y="1612052"/>
            <a:ext cx="812364" cy="1106555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577680" y="1660030"/>
            <a:ext cx="846222" cy="1117551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714511" y="1747955"/>
            <a:ext cx="848908" cy="1117550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333256" y="1838935"/>
            <a:ext cx="808957" cy="1103365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7408493" y="1358996"/>
            <a:ext cx="920973" cy="1216269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6618433" y="1548976"/>
            <a:ext cx="861061" cy="1140769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5842165" y="1660030"/>
            <a:ext cx="858411" cy="1119432"/>
          </a:xfrm>
          <a:prstGeom prst="rect">
            <a:avLst/>
          </a:prstGeom>
          <a:ln>
            <a:solidFill>
              <a:srgbClr val="9A3728"/>
            </a:solidFill>
          </a:ln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68876" y="1929465"/>
            <a:ext cx="827524" cy="1103365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5079381" y="1766907"/>
            <a:ext cx="868411" cy="1148068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4361070" y="1933787"/>
            <a:ext cx="845708" cy="1119238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65" name="Рисунок 64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39091" y="4301344"/>
            <a:ext cx="1001186" cy="1285787"/>
          </a:xfrm>
          <a:prstGeom prst="rect">
            <a:avLst/>
          </a:prstGeom>
        </p:spPr>
      </p:pic>
      <p:pic>
        <p:nvPicPr>
          <p:cNvPr id="66" name="Рисунок 65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1071305" y="4536958"/>
            <a:ext cx="917251" cy="116413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7" name="Рисунок 66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1368259" y="4652433"/>
            <a:ext cx="916011" cy="115441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8" name="Рисунок 67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2186581" y="4734750"/>
            <a:ext cx="898145" cy="115384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9" name="Рисунок 68"/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9568154" y="4336876"/>
            <a:ext cx="890693" cy="136421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0" name="Рисунок 69"/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8643825" y="4452722"/>
            <a:ext cx="888984" cy="1348471"/>
          </a:xfrm>
          <a:prstGeom prst="rect">
            <a:avLst/>
          </a:prstGeom>
        </p:spPr>
      </p:pic>
      <p:pic>
        <p:nvPicPr>
          <p:cNvPr id="71" name="Рисунок 70"/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7726844" y="4595334"/>
            <a:ext cx="899016" cy="1342658"/>
          </a:xfrm>
          <a:prstGeom prst="rect">
            <a:avLst/>
          </a:prstGeom>
        </p:spPr>
      </p:pic>
      <p:pic>
        <p:nvPicPr>
          <p:cNvPr id="72" name="Рисунок 71"/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6779842" y="4698331"/>
            <a:ext cx="929408" cy="1268171"/>
          </a:xfrm>
          <a:prstGeom prst="rect">
            <a:avLst/>
          </a:prstGeom>
        </p:spPr>
      </p:pic>
      <p:pic>
        <p:nvPicPr>
          <p:cNvPr id="73" name="Рисунок 72"/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5830408" y="4739934"/>
            <a:ext cx="890926" cy="1296786"/>
          </a:xfrm>
          <a:prstGeom prst="rect">
            <a:avLst/>
          </a:prstGeom>
        </p:spPr>
      </p:pic>
      <p:pic>
        <p:nvPicPr>
          <p:cNvPr id="74" name="Рисунок 73"/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10521710" y="4301344"/>
            <a:ext cx="889212" cy="134719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5" name="Рисунок 74"/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2764010" y="4804802"/>
            <a:ext cx="916770" cy="116705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6" name="Рисунок 75"/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536999" y="4875666"/>
            <a:ext cx="916341" cy="117243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7" name="Рисунок 76"/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3820150" y="4944237"/>
            <a:ext cx="906821" cy="117096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8" name="Рисунок 77"/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4859967" y="4804687"/>
            <a:ext cx="921893" cy="1284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713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384937" y="982388"/>
            <a:ext cx="769476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Преемственность в обучении удмуртскому языку</a:t>
            </a:r>
            <a:endParaRPr lang="ru-RU" sz="2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82537">
            <a:off x="475732" y="1696115"/>
            <a:ext cx="4466682" cy="21476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" name="Стрелка вправо 12"/>
          <p:cNvSpPr/>
          <p:nvPr/>
        </p:nvSpPr>
        <p:spPr>
          <a:xfrm>
            <a:off x="5146593" y="2658802"/>
            <a:ext cx="777701" cy="438122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542" y="1849276"/>
            <a:ext cx="1196725" cy="16363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796" y="2046066"/>
            <a:ext cx="1243948" cy="15911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4612" y="1864464"/>
            <a:ext cx="1163516" cy="1642205"/>
          </a:xfrm>
          <a:prstGeom prst="rect">
            <a:avLst/>
          </a:prstGeom>
          <a:solidFill>
            <a:srgbClr val="92D050"/>
          </a:solidFill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455278B8-F1FE-4F7E-8145-684A0CE2D78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9253" y="2085966"/>
            <a:ext cx="1112164" cy="15512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w="101600" prst="riblet"/>
          </a:sp3d>
        </p:spPr>
      </p:pic>
      <p:sp>
        <p:nvSpPr>
          <p:cNvPr id="18" name="Стрелка вправо 17"/>
          <p:cNvSpPr/>
          <p:nvPr/>
        </p:nvSpPr>
        <p:spPr>
          <a:xfrm>
            <a:off x="5237628" y="4767069"/>
            <a:ext cx="842461" cy="471625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28546" y="4360921"/>
            <a:ext cx="1086019" cy="147201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63022" y="4155944"/>
            <a:ext cx="1088029" cy="144925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667760" y="4360921"/>
            <a:ext cx="1143468" cy="14732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1514" y="4174440"/>
            <a:ext cx="1132100" cy="14819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7064">
            <a:off x="4055175" y="4449304"/>
            <a:ext cx="950626" cy="134513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4351">
            <a:off x="3410179" y="4222891"/>
            <a:ext cx="943157" cy="133385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4333">
            <a:off x="2688393" y="4084102"/>
            <a:ext cx="940487" cy="134194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6200" y="4067603"/>
            <a:ext cx="950338" cy="134401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00803">
            <a:off x="1121585" y="4180407"/>
            <a:ext cx="975816" cy="134194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66757">
            <a:off x="399449" y="4327264"/>
            <a:ext cx="955447" cy="135123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Прямоугольник 1"/>
          <p:cNvSpPr/>
          <p:nvPr/>
        </p:nvSpPr>
        <p:spPr>
          <a:xfrm>
            <a:off x="2866016" y="274986"/>
            <a:ext cx="45918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НАУЧНО-МЕТОДИЧЕСКИЕ РЕШЕНИЯ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4008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6" descr="https://downloader.disk.yandex.ru/preview/07f5b6914f0cfbb61cf47b3562f8d2c3c17638e614a7551b37c405863e870d7b/69dfa626/Kh53S8KT7ASqBOO_1WO6cOEyhX2PwKSPsLTvew8ngSD6DNa5-m9vuovqlmJ1uL8A0ElDslJbJDKWdHYwZHE5jg%3D%3D?uid=0&amp;filename=%D0%98%D0%90%D1%81%D0%B1%D0%BE%D1%80%D0%BD%D0%B8%D0%BA_3.jpg&amp;disposition=inline&amp;hash=&amp;limit=0&amp;content_type=image%2Fjpeg&amp;owner_uid=0&amp;tknv=v3&amp;size=910x9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33257" y="2394986"/>
            <a:ext cx="1537614" cy="224821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018" y="1203849"/>
            <a:ext cx="4464183" cy="263700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986116" y="348243"/>
            <a:ext cx="67678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НАУЧНО-МЕТОДИЧЕСКИЕ РЕШЕНИЯ</a:t>
            </a:r>
            <a:endParaRPr lang="ru-RU" dirty="0"/>
          </a:p>
        </p:txBody>
      </p:sp>
      <p:pic>
        <p:nvPicPr>
          <p:cNvPr id="2050" name="Picture 2" descr="https://downloader.disk.yandex.ru/preview/a27be5dd1a8f2cb9973c1975da6720f71066e025b5ac575a2c410b5a1b8cdde1/69dfb26f/TFoqFUt3Rt-Q13-pz2G0g4lMIcdDoAyxBk1wuCzpnmabIsDDZFWyE7EZCs6tO6twV9Db700KlvXv8XgzxENXWw%3D%3D?uid=0&amp;filename=%D0%97%D0%B0%D1%80%D0%BD%D0%B8%20%D0%B1%D1%83%D0%B3%D0%BE%D1%80_%D0%A0%D0%90%D0%97%D0%9D%D0%9E%D0%92%D0%9E%D0%97%D0%A0%D0%90%D0%A1%D0%A2%D0%9D%D0%9E%D0%99.jpg&amp;disposition=inline&amp;hash=&amp;limit=0&amp;content_type=image%2Fjpeg&amp;owner_uid=0&amp;tknv=v3&amp;size=910x93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22" t="9239" r="6563" b="8696"/>
          <a:stretch/>
        </p:blipFill>
        <p:spPr bwMode="auto">
          <a:xfrm rot="20919877">
            <a:off x="492389" y="3374587"/>
            <a:ext cx="1737571" cy="234961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2079">
            <a:off x="6325348" y="908303"/>
            <a:ext cx="1530142" cy="229701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0286686">
            <a:off x="4845991" y="1284484"/>
            <a:ext cx="1521919" cy="2241622"/>
          </a:xfrm>
          <a:prstGeom prst="rec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13" name="Picture 4" descr="https://downloader.disk.yandex.ru/preview/de9d0868148bbdd48389fe888a442c8124e10c745f90fc54a15572b434219ee5/69dfa626/cdrKBArOlJ-tCFo-DkwFMuEyhX2PwKSPsLTvew8ngSAbD3uS76kV3_eTFEl7DFGmqcHPamykXO4wM4i4rFf1og%3D%3D?uid=0&amp;filename=%D0%98%D0%90%D1%81%D0%B1%D0%BE%D1%80%D0%BD%D0%B8%D0%BA_2.jpg&amp;disposition=inline&amp;hash=&amp;limit=0&amp;content_type=image%2Fjpeg&amp;owner_uid=0&amp;tknv=v3&amp;size=1857x93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5611" y="2793457"/>
            <a:ext cx="1657320" cy="224169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s://downloader.disk.yandex.ru/preview/2214cd2675890ca3ee3c175db1a26febabd3914daa81e3ee80d6d925e981b4f2/69dfa626/xpubzDN-1_3l0VZ49mKJ4gC68vbnL5bAflkY-kFSQDhsB-pO4Q9LzQi6dH5VheJ6jjDw6UtHgS578UhfVCMSDg%3D%3D?uid=0&amp;filename=%D0%98%D0%90%D1%81%D0%B1%D0%BE%D1%80%D0%BD%D0%B8%D0%BA_1.jpg&amp;disposition=inline&amp;hash=&amp;limit=0&amp;content_type=image%2Fjpeg&amp;owner_uid=0&amp;tknv=v3&amp;size=1857x93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4659" y="3273105"/>
            <a:ext cx="1581402" cy="219939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83674" y="3601350"/>
            <a:ext cx="1510247" cy="203488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82008" y="3927209"/>
            <a:ext cx="1510277" cy="205017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63966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054942" y="342797"/>
            <a:ext cx="71074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НАУЧНО-МЕТОДИЧЕСКИЕ РЕШЕНИЯ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997" y="1167898"/>
            <a:ext cx="3568312" cy="468016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5530" y="1060520"/>
            <a:ext cx="3917871" cy="244746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6032" y="4119327"/>
            <a:ext cx="3504624" cy="101056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2436" y="4119327"/>
            <a:ext cx="1774010" cy="177401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327556" y="5051839"/>
            <a:ext cx="4754004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Информационно-образовательный портал</a:t>
            </a:r>
          </a:p>
          <a:p>
            <a:r>
              <a:rPr lang="ru-RU" sz="25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 УДМУРТСКОГО ЯЗЫКА</a:t>
            </a:r>
            <a:endParaRPr lang="ru-RU" sz="25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63842" y="1696865"/>
            <a:ext cx="1972007" cy="1987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791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8772" b="18454"/>
          <a:stretch/>
        </p:blipFill>
        <p:spPr>
          <a:xfrm>
            <a:off x="4762255" y="125843"/>
            <a:ext cx="4293720" cy="2082298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32312" b="17453"/>
          <a:stretch/>
        </p:blipFill>
        <p:spPr>
          <a:xfrm>
            <a:off x="9166450" y="1688481"/>
            <a:ext cx="2603054" cy="2319988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14024" b="8168"/>
          <a:stretch/>
        </p:blipFill>
        <p:spPr>
          <a:xfrm>
            <a:off x="96787" y="210003"/>
            <a:ext cx="4833224" cy="2507582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5126" name="Picture 6" descr="https://sun9-56.userapi.com/s/v1/ig2/838Ftftpigf4Odh_tLJqUjww8s1svBaPYDZZVDnY9V9EN4zbDTAa_Js_1QMUiwy0aDF2FH-a58naYcgpsMd7FWCr.jpg?quality=95&amp;as=32x21,48x32,72x48,108x72,160x107,240x160,360x240,480x320,540x360,640x427,720x480,1080x720,1280x853,1440x960,1620x1080&amp;from=bu&amp;u=4pFQ4B0lRSV5oxCWVJeFV57xUXJo_YjV25RQWWPYyuo&amp;cs=1620x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0931" y="4081825"/>
            <a:ext cx="4031002" cy="2687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10047"/>
          <a:stretch/>
        </p:blipFill>
        <p:spPr>
          <a:xfrm>
            <a:off x="3826757" y="2008666"/>
            <a:ext cx="4967660" cy="2720664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5130" name="Picture 10" descr="https://sun9-74.userapi.com/s/v1/ig2/dnRiFSW_HR7_m5M1jsgLR5SkcAYmsnstq9W7nVYJl1bZOMOV-NTP_DWeo2Pp7m3ILu0flruy7_UA6BTvDLqPdTdy.jpg?quality=95&amp;as=32x24,48x36,72x54,108x81,160x120,240x180,360x270,480x360,540x405,640x480,720x540,1080x810,1280x960,1440x1080,2560x1920&amp;from=bu&amp;cs=2560x0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82" r="10464"/>
          <a:stretch/>
        </p:blipFill>
        <p:spPr bwMode="auto">
          <a:xfrm>
            <a:off x="4563677" y="4729330"/>
            <a:ext cx="2933314" cy="2039829"/>
          </a:xfrm>
          <a:prstGeom prst="rect">
            <a:avLst/>
          </a:prstGeom>
          <a:noFill/>
          <a:ln w="2857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12"/>
          <a:srcRect t="18209"/>
          <a:stretch/>
        </p:blipFill>
        <p:spPr>
          <a:xfrm>
            <a:off x="230970" y="2624528"/>
            <a:ext cx="3461604" cy="1887890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99768" y="4364721"/>
            <a:ext cx="3591876" cy="2404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921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1149</TotalTime>
  <Words>175</Words>
  <Application>Microsoft Office PowerPoint</Application>
  <PresentationFormat>Широкоэкранный</PresentationFormat>
  <Paragraphs>49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Wingdings</vt:lpstr>
      <vt:lpstr>Тема Office</vt:lpstr>
      <vt:lpstr>Этнокультурная компетентность педагога: сущность, структура и новая миссия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презентации</dc:title>
  <dc:creator>Microsoft Office User</dc:creator>
  <cp:lastModifiedBy>Людмила Бусыгина</cp:lastModifiedBy>
  <cp:revision>71</cp:revision>
  <dcterms:created xsi:type="dcterms:W3CDTF">2026-04-03T20:11:11Z</dcterms:created>
  <dcterms:modified xsi:type="dcterms:W3CDTF">2026-04-17T15:38:30Z</dcterms:modified>
</cp:coreProperties>
</file>